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335" r:id="rId5"/>
    <p:sldId id="337" r:id="rId6"/>
    <p:sldId id="338" r:id="rId7"/>
    <p:sldId id="339" r:id="rId8"/>
    <p:sldId id="340" r:id="rId9"/>
    <p:sldId id="341" r:id="rId10"/>
    <p:sldId id="348" r:id="rId11"/>
    <p:sldId id="343" r:id="rId12"/>
    <p:sldId id="349" r:id="rId13"/>
    <p:sldId id="350" r:id="rId14"/>
    <p:sldId id="345" r:id="rId15"/>
    <p:sldId id="352" r:id="rId16"/>
    <p:sldId id="353" r:id="rId17"/>
    <p:sldId id="358" r:id="rId18"/>
    <p:sldId id="359" r:id="rId19"/>
    <p:sldId id="351" r:id="rId20"/>
    <p:sldId id="354" r:id="rId21"/>
    <p:sldId id="355" r:id="rId22"/>
    <p:sldId id="356" r:id="rId23"/>
    <p:sldId id="357" r:id="rId24"/>
    <p:sldId id="34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94" autoAdjust="0"/>
  </p:normalViewPr>
  <p:slideViewPr>
    <p:cSldViewPr snapToGrid="0">
      <p:cViewPr>
        <p:scale>
          <a:sx n="75" d="100"/>
          <a:sy n="75" d="100"/>
        </p:scale>
        <p:origin x="1950" y="858"/>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3/17/2025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3/17/2025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dirty="0"/>
              <a:t>Team Caps</a:t>
            </a:r>
          </a:p>
        </p:txBody>
      </p:sp>
      <p:sp>
        <p:nvSpPr>
          <p:cNvPr id="2" name="Rectangle 1">
            <a:extLst>
              <a:ext uri="{FF2B5EF4-FFF2-40B4-BE49-F238E27FC236}">
                <a16:creationId xmlns:a16="http://schemas.microsoft.com/office/drawing/2014/main" id="{80EC41C9-2457-4166-5A85-851835823876}"/>
              </a:ext>
            </a:extLst>
          </p:cNvPr>
          <p:cNvSpPr/>
          <p:nvPr/>
        </p:nvSpPr>
        <p:spPr>
          <a:xfrm>
            <a:off x="6096000" y="4613363"/>
            <a:ext cx="5320284" cy="830997"/>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Comprehensive Assessment and Preparation System</a:t>
            </a:r>
            <a:endParaRPr lang="en-US" sz="24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473590"/>
            <a:ext cx="8477753" cy="1249680"/>
          </a:xfrm>
        </p:spPr>
        <p:txBody>
          <a:bodyPr>
            <a:normAutofit/>
          </a:bodyPr>
          <a:lstStyle/>
          <a:p>
            <a:r>
              <a:rPr lang="en-US" dirty="0">
                <a:latin typeface="Times New Roman" panose="02020603050405020304" pitchFamily="18" charset="0"/>
                <a:cs typeface="Times New Roman" panose="02020603050405020304" pitchFamily="18" charset="0"/>
              </a:rPr>
              <a:t>Oversee and manage the project backlog (tasks must be structured and prioritized).</a:t>
            </a:r>
            <a:endParaRPr lang="en-ZA"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899160" y="1723270"/>
            <a:ext cx="10210800" cy="3464883"/>
          </a:xfrm>
        </p:spPr>
        <p:txBody>
          <a:bodyPr>
            <a:noAutofit/>
          </a:bodyPr>
          <a:lstStyle/>
          <a:p>
            <a:r>
              <a:rPr lang="en-US" b="1" dirty="0">
                <a:latin typeface="Times New Roman" panose="02020603050405020304" pitchFamily="18" charset="0"/>
                <a:cs typeface="Times New Roman" panose="02020603050405020304" pitchFamily="18" charset="0"/>
              </a:rPr>
              <a:t>Project Management Tools:</a:t>
            </a:r>
          </a:p>
          <a:p>
            <a:r>
              <a:rPr lang="en-US" b="1" dirty="0">
                <a:latin typeface="Times New Roman" panose="02020603050405020304" pitchFamily="18" charset="0"/>
                <a:cs typeface="Times New Roman" panose="02020603050405020304" pitchFamily="18" charset="0"/>
              </a:rPr>
              <a:t>Trello:</a:t>
            </a:r>
          </a:p>
          <a:p>
            <a:r>
              <a:rPr lang="en-US" dirty="0">
                <a:latin typeface="Times New Roman" panose="02020603050405020304" pitchFamily="18" charset="0"/>
                <a:cs typeface="Times New Roman" panose="02020603050405020304" pitchFamily="18" charset="0"/>
              </a:rPr>
              <a:t>it provides a flexible and visual way to manage tasks, track progress, and collaborate with team members. Since CAPS follows a modular monolithic design and uses a structured backlog, Trello can help streamline the development and management process by organizing tasks and improving communication among the team.</a:t>
            </a:r>
          </a:p>
          <a:p>
            <a:r>
              <a:rPr lang="en-US" b="1" dirty="0">
                <a:latin typeface="Times New Roman" panose="02020603050405020304" pitchFamily="18" charset="0"/>
                <a:cs typeface="Times New Roman" panose="02020603050405020304" pitchFamily="18" charset="0"/>
              </a:rPr>
              <a:t>GitHub:</a:t>
            </a:r>
          </a:p>
          <a:p>
            <a:r>
              <a:rPr lang="en-US" dirty="0">
                <a:latin typeface="Times New Roman" panose="02020603050405020304" pitchFamily="18" charset="0"/>
                <a:cs typeface="Times New Roman" panose="02020603050405020304" pitchFamily="18" charset="0"/>
              </a:rPr>
              <a:t>Use as project management tool to manage the backlog, allowing for easy tracking, updating, and visualization of task status.</a:t>
            </a:r>
          </a:p>
          <a:p>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10</a:t>
            </a:fld>
            <a:endParaRPr lang="en-US" dirty="0"/>
          </a:p>
        </p:txBody>
      </p:sp>
      <p:pic>
        <p:nvPicPr>
          <p:cNvPr id="3" name="Picture 2">
            <a:extLst>
              <a:ext uri="{FF2B5EF4-FFF2-40B4-BE49-F238E27FC236}">
                <a16:creationId xmlns:a16="http://schemas.microsoft.com/office/drawing/2014/main" id="{8FF1F834-9F77-723D-BA70-2472CE67367B}"/>
              </a:ext>
            </a:extLst>
          </p:cNvPr>
          <p:cNvPicPr>
            <a:picLocks noChangeAspect="1"/>
          </p:cNvPicPr>
          <p:nvPr/>
        </p:nvPicPr>
        <p:blipFill>
          <a:blip r:embed="rId2"/>
          <a:stretch>
            <a:fillRect/>
          </a:stretch>
        </p:blipFill>
        <p:spPr>
          <a:xfrm>
            <a:off x="6677419" y="5188153"/>
            <a:ext cx="1423594" cy="1423594"/>
          </a:xfrm>
          <a:prstGeom prst="rect">
            <a:avLst/>
          </a:prstGeom>
        </p:spPr>
      </p:pic>
      <p:pic>
        <p:nvPicPr>
          <p:cNvPr id="6" name="Picture 5">
            <a:extLst>
              <a:ext uri="{FF2B5EF4-FFF2-40B4-BE49-F238E27FC236}">
                <a16:creationId xmlns:a16="http://schemas.microsoft.com/office/drawing/2014/main" id="{80692518-2155-F101-4B8C-9713A3434E89}"/>
              </a:ext>
            </a:extLst>
          </p:cNvPr>
          <p:cNvPicPr>
            <a:picLocks noChangeAspect="1"/>
          </p:cNvPicPr>
          <p:nvPr/>
        </p:nvPicPr>
        <p:blipFill>
          <a:blip r:embed="rId3"/>
          <a:stretch>
            <a:fillRect/>
          </a:stretch>
        </p:blipFill>
        <p:spPr>
          <a:xfrm>
            <a:off x="3862961" y="5065026"/>
            <a:ext cx="1669847" cy="1669847"/>
          </a:xfrm>
          <a:prstGeom prst="rect">
            <a:avLst/>
          </a:prstGeom>
        </p:spPr>
      </p:pic>
    </p:spTree>
    <p:extLst>
      <p:ext uri="{BB962C8B-B14F-4D97-AF65-F5344CB8AC3E}">
        <p14:creationId xmlns:p14="http://schemas.microsoft.com/office/powerpoint/2010/main" val="2664392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55265"/>
            <a:ext cx="10405174" cy="1326514"/>
          </a:xfrm>
        </p:spPr>
        <p:txBody>
          <a:bodyPr/>
          <a:lstStyle/>
          <a:p>
            <a:r>
              <a:rPr lang="en-US" dirty="0"/>
              <a:t>Regular Backlog Grooming:</a:t>
            </a:r>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1" y="2058669"/>
            <a:ext cx="10751562" cy="3687763"/>
          </a:xfrm>
        </p:spPr>
        <p:txBody>
          <a:bodyPr>
            <a:normAutofit/>
          </a:bodyPr>
          <a:lstStyle/>
          <a:p>
            <a:r>
              <a:rPr lang="en-US" sz="2400" b="1" dirty="0"/>
              <a:t>Scheduled Review Meetings</a:t>
            </a:r>
            <a:r>
              <a:rPr lang="en-US" sz="2400" dirty="0"/>
              <a:t>:</a:t>
            </a:r>
          </a:p>
          <a:p>
            <a:pPr marL="0" indent="0">
              <a:buNone/>
            </a:pPr>
            <a:r>
              <a:rPr lang="en-US" sz="2400" dirty="0"/>
              <a:t>Maintain daily, weekly or bi-weekly backlog grooming sessions to refine, re-prioritize, and estimate tasks.</a:t>
            </a:r>
          </a:p>
          <a:p>
            <a:r>
              <a:rPr lang="en-US" sz="2400" b="1" dirty="0"/>
              <a:t>Sprint Planning:</a:t>
            </a:r>
          </a:p>
          <a:p>
            <a:pPr marL="0" indent="0">
              <a:buNone/>
            </a:pPr>
            <a:r>
              <a:rPr lang="en-US" sz="2400" dirty="0"/>
              <a:t>At the start of each sprint, select and commit to high-priority tasks, ensuring alignment with project milestones.</a:t>
            </a:r>
          </a:p>
          <a:p>
            <a:pPr marL="0" indent="0">
              <a:buNone/>
            </a:pPr>
            <a:endParaRPr lang="en-US" sz="2400"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684465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911352" y="358285"/>
            <a:ext cx="8477753" cy="365125"/>
          </a:xfrm>
        </p:spPr>
        <p:txBody>
          <a:bodyPr>
            <a:noAutofit/>
          </a:bodyPr>
          <a:lstStyle/>
          <a:p>
            <a:r>
              <a:rPr lang="en-ZA" dirty="0">
                <a:latin typeface="Times New Roman" panose="02020603050405020304" pitchFamily="18" charset="0"/>
                <a:cs typeface="Times New Roman" panose="02020603050405020304" pitchFamily="18" charset="0"/>
              </a:rPr>
              <a:t>User stories</a:t>
            </a:r>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990600" y="358285"/>
            <a:ext cx="10210800" cy="5888337"/>
          </a:xfrm>
        </p:spPr>
        <p:txBody>
          <a:bodyPr>
            <a:noAutofit/>
          </a:bodyPr>
          <a:lstStyle/>
          <a:p>
            <a:pPr marL="0" marR="0" algn="just">
              <a:lnSpc>
                <a:spcPct val="115000"/>
              </a:lnSpc>
              <a:spcBef>
                <a:spcPts val="0"/>
              </a:spcBef>
              <a:spcAft>
                <a:spcPts val="800"/>
              </a:spcAft>
            </a:pPr>
            <a:r>
              <a:rPr lang="en-PH" sz="1800" b="1" dirty="0">
                <a:effectLst/>
                <a:latin typeface="Times New Roman" panose="02020603050405020304" pitchFamily="18" charset="0"/>
                <a:ea typeface="Calibri" panose="020F0502020204030204" pitchFamily="34" charset="0"/>
                <a:cs typeface="Cordia New" panose="020B0304020202020204" pitchFamily="34" charset="-34"/>
              </a:rPr>
              <a:t> </a:t>
            </a:r>
            <a:endParaRPr lang="en-PH" sz="1800" dirty="0">
              <a:effectLst/>
              <a:latin typeface="Calibri" panose="020F0502020204030204" pitchFamily="34" charset="0"/>
              <a:ea typeface="Calibri" panose="020F0502020204030204" pitchFamily="34" charset="0"/>
              <a:cs typeface="Cordia New" panose="020B0304020202020204" pitchFamily="34" charset="-34"/>
            </a:endParaRPr>
          </a:p>
          <a:p>
            <a:pPr marL="0" marR="0" algn="just">
              <a:lnSpc>
                <a:spcPct val="150000"/>
              </a:lnSpc>
              <a:spcBef>
                <a:spcPts val="0"/>
              </a:spcBef>
              <a:spcAft>
                <a:spcPts val="800"/>
              </a:spcAft>
            </a:pPr>
            <a:r>
              <a:rPr lang="en-PH" sz="1400" b="1" dirty="0">
                <a:latin typeface="Times New Roman" panose="02020603050405020304" pitchFamily="18" charset="0"/>
                <a:cs typeface="Times New Roman" panose="02020603050405020304" pitchFamily="18" charset="0"/>
              </a:rPr>
              <a:t>User Story #1</a:t>
            </a:r>
            <a:r>
              <a:rPr lang="en-PH" sz="1400" dirty="0">
                <a:latin typeface="Times New Roman" panose="02020603050405020304" pitchFamily="18" charset="0"/>
                <a:cs typeface="Times New Roman" panose="02020603050405020304" pitchFamily="18" charset="0"/>
              </a:rPr>
              <a:t>: Super Admin: As the super admin I have the overall access of the system. </a:t>
            </a:r>
          </a:p>
          <a:p>
            <a:pPr marL="0" marR="0" algn="just">
              <a:lnSpc>
                <a:spcPct val="150000"/>
              </a:lnSpc>
              <a:spcBef>
                <a:spcPts val="0"/>
              </a:spcBef>
              <a:spcAft>
                <a:spcPts val="800"/>
              </a:spcAft>
            </a:pPr>
            <a:endParaRPr lang="en-PH" sz="1400" dirty="0">
              <a:latin typeface="Times New Roman" panose="02020603050405020304" pitchFamily="18" charset="0"/>
              <a:cs typeface="Times New Roman" panose="02020603050405020304" pitchFamily="18" charset="0"/>
            </a:endParaRPr>
          </a:p>
          <a:p>
            <a:pPr marL="0" marR="0" algn="just">
              <a:lnSpc>
                <a:spcPct val="150000"/>
              </a:lnSpc>
              <a:spcBef>
                <a:spcPts val="0"/>
              </a:spcBef>
              <a:spcAft>
                <a:spcPts val="800"/>
              </a:spcAft>
            </a:pPr>
            <a:r>
              <a:rPr lang="en-PH" sz="1400" b="1" dirty="0">
                <a:latin typeface="Times New Roman" panose="02020603050405020304" pitchFamily="18" charset="0"/>
                <a:cs typeface="Times New Roman" panose="02020603050405020304" pitchFamily="18" charset="0"/>
              </a:rPr>
              <a:t>User Story #2</a:t>
            </a:r>
            <a:r>
              <a:rPr lang="en-PH" sz="1400" dirty="0">
                <a:latin typeface="Times New Roman" panose="02020603050405020304" pitchFamily="18" charset="0"/>
                <a:cs typeface="Times New Roman" panose="02020603050405020304" pitchFamily="18" charset="0"/>
              </a:rPr>
              <a:t>: Admin/ College Dean/Associate Dean: As the Admin/Dean/Associate Dean, I have most of access to the website. I have the power to assign and reassign faculty members, remove tagged questions, give approval, add modify and remove questions, select subject difficulty and print questions for qualifying exam, select subject difficulty and print questions for school and examination use. </a:t>
            </a:r>
          </a:p>
          <a:p>
            <a:pPr marL="0" marR="0" algn="just">
              <a:lnSpc>
                <a:spcPct val="150000"/>
              </a:lnSpc>
              <a:spcBef>
                <a:spcPts val="0"/>
              </a:spcBef>
              <a:spcAft>
                <a:spcPts val="800"/>
              </a:spcAft>
            </a:pPr>
            <a:endParaRPr lang="en-PH" sz="1400" dirty="0">
              <a:latin typeface="Times New Roman" panose="02020603050405020304" pitchFamily="18" charset="0"/>
              <a:cs typeface="Times New Roman" panose="02020603050405020304" pitchFamily="18" charset="0"/>
            </a:endParaRPr>
          </a:p>
          <a:p>
            <a:pPr marL="0" marR="0" algn="just">
              <a:lnSpc>
                <a:spcPct val="150000"/>
              </a:lnSpc>
              <a:spcBef>
                <a:spcPts val="0"/>
              </a:spcBef>
              <a:spcAft>
                <a:spcPts val="800"/>
              </a:spcAft>
            </a:pPr>
            <a:r>
              <a:rPr lang="en-PH" sz="1400" b="1" dirty="0">
                <a:latin typeface="Times New Roman" panose="02020603050405020304" pitchFamily="18" charset="0"/>
                <a:cs typeface="Times New Roman" panose="02020603050405020304" pitchFamily="18" charset="0"/>
              </a:rPr>
              <a:t>User Story #3</a:t>
            </a:r>
            <a:r>
              <a:rPr lang="en-PH" sz="1400" dirty="0">
                <a:latin typeface="Times New Roman" panose="02020603050405020304" pitchFamily="18" charset="0"/>
                <a:cs typeface="Times New Roman" panose="02020603050405020304" pitchFamily="18" charset="0"/>
              </a:rPr>
              <a:t>: Program Chair: As the Program Chair, I am responsible for removing tagged questions, give approval, add, modify and remove questions. Select subject, coverage, and difficulty and print questions for school and examination uses. </a:t>
            </a:r>
          </a:p>
          <a:p>
            <a:pPr marL="0" marR="0" algn="just">
              <a:lnSpc>
                <a:spcPct val="150000"/>
              </a:lnSpc>
              <a:spcBef>
                <a:spcPts val="0"/>
              </a:spcBef>
              <a:spcAft>
                <a:spcPts val="800"/>
              </a:spcAft>
            </a:pPr>
            <a:endParaRPr lang="en-PH" sz="1400" dirty="0">
              <a:latin typeface="Times New Roman" panose="02020603050405020304" pitchFamily="18" charset="0"/>
              <a:cs typeface="Times New Roman" panose="02020603050405020304" pitchFamily="18" charset="0"/>
            </a:endParaRPr>
          </a:p>
          <a:p>
            <a:pPr marL="0" marR="0" algn="just">
              <a:lnSpc>
                <a:spcPct val="150000"/>
              </a:lnSpc>
              <a:spcBef>
                <a:spcPts val="0"/>
              </a:spcBef>
              <a:spcAft>
                <a:spcPts val="800"/>
              </a:spcAft>
            </a:pPr>
            <a:r>
              <a:rPr lang="en-PH" sz="1400" b="1" dirty="0">
                <a:latin typeface="Times New Roman" panose="02020603050405020304" pitchFamily="18" charset="0"/>
                <a:cs typeface="Times New Roman" panose="02020603050405020304" pitchFamily="18" charset="0"/>
              </a:rPr>
              <a:t>User Story #4</a:t>
            </a:r>
            <a:r>
              <a:rPr lang="en-PH" sz="1400" dirty="0">
                <a:latin typeface="Times New Roman" panose="02020603050405020304" pitchFamily="18" charset="0"/>
                <a:cs typeface="Times New Roman" panose="02020603050405020304" pitchFamily="18" charset="0"/>
              </a:rPr>
              <a:t>: Faculty/Staff: As a Faculty/Staff, I have the power to add, modify, and remove questions but can’t update unless approved by the Program Chair or the College Dean. I can select subject, its difficulty and coverage to print for school and examination purposes. </a:t>
            </a:r>
          </a:p>
          <a:p>
            <a:pPr marL="0" marR="0" algn="just">
              <a:lnSpc>
                <a:spcPct val="150000"/>
              </a:lnSpc>
              <a:spcBef>
                <a:spcPts val="0"/>
              </a:spcBef>
              <a:spcAft>
                <a:spcPts val="800"/>
              </a:spcAft>
            </a:pPr>
            <a:endParaRPr lang="en-PH" sz="1400" dirty="0">
              <a:latin typeface="Times New Roman" panose="02020603050405020304" pitchFamily="18" charset="0"/>
              <a:cs typeface="Times New Roman" panose="02020603050405020304" pitchFamily="18" charset="0"/>
            </a:endParaRPr>
          </a:p>
          <a:p>
            <a:pPr marL="0" marR="0" algn="just">
              <a:lnSpc>
                <a:spcPct val="150000"/>
              </a:lnSpc>
              <a:spcBef>
                <a:spcPts val="0"/>
              </a:spcBef>
              <a:spcAft>
                <a:spcPts val="800"/>
              </a:spcAft>
            </a:pPr>
            <a:r>
              <a:rPr lang="en-PH" sz="1400" b="1" dirty="0">
                <a:latin typeface="Times New Roman" panose="02020603050405020304" pitchFamily="18" charset="0"/>
                <a:cs typeface="Times New Roman" panose="02020603050405020304" pitchFamily="18" charset="0"/>
              </a:rPr>
              <a:t>User Story #5</a:t>
            </a:r>
            <a:r>
              <a:rPr lang="en-PH" sz="1400" dirty="0">
                <a:latin typeface="Times New Roman" panose="02020603050405020304" pitchFamily="18" charset="0"/>
                <a:cs typeface="Times New Roman" panose="02020603050405020304" pitchFamily="18" charset="0"/>
              </a:rPr>
              <a:t>: Students: As a student, I can select subject, and coverage for practice problems and answer it, it depends on me if I set a timer for the practice.</a:t>
            </a:r>
          </a:p>
          <a:p>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42906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911352" y="358285"/>
            <a:ext cx="8477753" cy="365125"/>
          </a:xfrm>
        </p:spPr>
        <p:txBody>
          <a:bodyPr>
            <a:noAutofit/>
          </a:bodyPr>
          <a:lstStyle/>
          <a:p>
            <a:r>
              <a:rPr lang="en-ZA" dirty="0">
                <a:latin typeface="Times New Roman" panose="02020603050405020304" pitchFamily="18" charset="0"/>
                <a:cs typeface="Times New Roman" panose="02020603050405020304" pitchFamily="18" charset="0"/>
              </a:rPr>
              <a:t>User case</a:t>
            </a:r>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990600" y="358285"/>
            <a:ext cx="10210800" cy="2846429"/>
          </a:xfrm>
        </p:spPr>
        <p:txBody>
          <a:bodyPr>
            <a:noAutofit/>
          </a:bodyPr>
          <a:lstStyle/>
          <a:p>
            <a:pPr marL="0" marR="0" algn="just">
              <a:lnSpc>
                <a:spcPct val="115000"/>
              </a:lnSpc>
              <a:spcBef>
                <a:spcPts val="0"/>
              </a:spcBef>
              <a:spcAft>
                <a:spcPts val="800"/>
              </a:spcAft>
            </a:pPr>
            <a:r>
              <a:rPr lang="en-PH" sz="1800" b="1" dirty="0">
                <a:effectLst/>
                <a:latin typeface="Times New Roman" panose="02020603050405020304" pitchFamily="18" charset="0"/>
                <a:ea typeface="Calibri" panose="020F0502020204030204" pitchFamily="34" charset="0"/>
                <a:cs typeface="Cordia New" panose="020B0304020202020204" pitchFamily="34" charset="-34"/>
              </a:rPr>
              <a:t> </a:t>
            </a:r>
            <a:endParaRPr lang="en-PH" sz="18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13</a:t>
            </a:fld>
            <a:endParaRPr lang="en-US" dirty="0"/>
          </a:p>
        </p:txBody>
      </p:sp>
      <p:pic>
        <p:nvPicPr>
          <p:cNvPr id="1026" name="Picture 2">
            <a:extLst>
              <a:ext uri="{FF2B5EF4-FFF2-40B4-BE49-F238E27FC236}">
                <a16:creationId xmlns:a16="http://schemas.microsoft.com/office/drawing/2014/main" id="{BA99232C-A89A-281F-09F6-2E33D07BD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26" y="652879"/>
            <a:ext cx="7643004" cy="6067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787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description available.">
            <a:extLst>
              <a:ext uri="{FF2B5EF4-FFF2-40B4-BE49-F238E27FC236}">
                <a16:creationId xmlns:a16="http://schemas.microsoft.com/office/drawing/2014/main" id="{199399F6-82CF-CFC9-FF3B-FDCFBE249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3" y="844360"/>
            <a:ext cx="8915401" cy="57673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1326661" y="103378"/>
            <a:ext cx="9538677" cy="588149"/>
          </a:xfrm>
        </p:spPr>
        <p:txBody>
          <a:bodyPr>
            <a:normAutofit/>
          </a:bodyPr>
          <a:lstStyle/>
          <a:p>
            <a:pPr algn="ctr"/>
            <a:r>
              <a:rPr lang="en-US" dirty="0"/>
              <a:t>Entity relationship diagram (</a:t>
            </a:r>
            <a:r>
              <a:rPr lang="en-US" dirty="0" err="1"/>
              <a:t>erd</a:t>
            </a:r>
            <a:r>
              <a:rPr lang="en-US" dirty="0"/>
              <a:t>)</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97686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 description available.">
            <a:extLst>
              <a:ext uri="{FF2B5EF4-FFF2-40B4-BE49-F238E27FC236}">
                <a16:creationId xmlns:a16="http://schemas.microsoft.com/office/drawing/2014/main" id="{712D6AA5-A002-E763-B029-643DE086E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11" y="763397"/>
            <a:ext cx="9117989" cy="5848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1326661" y="103378"/>
            <a:ext cx="9538677" cy="588149"/>
          </a:xfrm>
        </p:spPr>
        <p:txBody>
          <a:bodyPr>
            <a:normAutofit/>
          </a:bodyPr>
          <a:lstStyle/>
          <a:p>
            <a:pPr algn="ctr"/>
            <a:r>
              <a:rPr lang="en-US" dirty="0"/>
              <a:t>Entity relationship diagram (</a:t>
            </a:r>
            <a:r>
              <a:rPr lang="en-US" dirty="0" err="1"/>
              <a:t>erd</a:t>
            </a:r>
            <a:r>
              <a:rPr lang="en-US" dirty="0"/>
              <a:t>)</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997361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908431" y="709379"/>
            <a:ext cx="7217654" cy="3316893"/>
          </a:xfrm>
        </p:spPr>
        <p:txBody>
          <a:bodyPr>
            <a:normAutofit/>
          </a:bodyPr>
          <a:lstStyle/>
          <a:p>
            <a:r>
              <a:rPr lang="en-ZA" sz="4800" dirty="0"/>
              <a:t>CAP SYSTEM MVP</a:t>
            </a:r>
          </a:p>
        </p:txBody>
      </p:sp>
    </p:spTree>
    <p:extLst>
      <p:ext uri="{BB962C8B-B14F-4D97-AF65-F5344CB8AC3E}">
        <p14:creationId xmlns:p14="http://schemas.microsoft.com/office/powerpoint/2010/main" val="1257453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55265"/>
            <a:ext cx="10405174" cy="1326514"/>
          </a:xfrm>
        </p:spPr>
        <p:txBody>
          <a:bodyPr/>
          <a:lstStyle/>
          <a:p>
            <a:r>
              <a:rPr lang="en-US" dirty="0"/>
              <a:t>USER AUTHENTICATION</a:t>
            </a:r>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1" y="1725283"/>
            <a:ext cx="10751562" cy="4021149"/>
          </a:xfrm>
        </p:spPr>
        <p:txBody>
          <a:bodyPr>
            <a:normAutofit lnSpcReduction="10000"/>
          </a:bodyPr>
          <a:lstStyle/>
          <a:p>
            <a:pPr marL="0" indent="0">
              <a:buNone/>
            </a:pPr>
            <a:r>
              <a:rPr lang="en-US" sz="2400" dirty="0"/>
              <a:t>   Secure login for students, faculty, program chairs, and super admins.</a:t>
            </a:r>
          </a:p>
          <a:p>
            <a:pPr>
              <a:buFont typeface="Wingdings" panose="05000000000000000000" pitchFamily="2" charset="2"/>
              <a:buChar char="ü"/>
            </a:pPr>
            <a:r>
              <a:rPr lang="en-US" sz="2400" dirty="0"/>
              <a:t>	User can Register and ensure their sensitive data is encrypted</a:t>
            </a:r>
          </a:p>
          <a:p>
            <a:pPr>
              <a:buFont typeface="Wingdings" panose="05000000000000000000" pitchFamily="2" charset="2"/>
              <a:buChar char="ü"/>
            </a:pPr>
            <a:r>
              <a:rPr lang="en-US" sz="2400" dirty="0"/>
              <a:t>	User can Log-In using their credentials that they’ve registered</a:t>
            </a:r>
          </a:p>
          <a:p>
            <a:pPr>
              <a:buFont typeface="Wingdings" panose="05000000000000000000" pitchFamily="2" charset="2"/>
              <a:buChar char="ü"/>
            </a:pPr>
            <a:r>
              <a:rPr lang="en-US" sz="2400" dirty="0"/>
              <a:t>	User can Change Password.</a:t>
            </a:r>
          </a:p>
          <a:p>
            <a:pPr marL="0" indent="0">
              <a:buNone/>
            </a:pPr>
            <a:endParaRPr lang="en-US" sz="2400" dirty="0"/>
          </a:p>
          <a:p>
            <a:pPr marL="0" indent="0">
              <a:buNone/>
            </a:pPr>
            <a:r>
              <a:rPr lang="en-US" sz="2400" dirty="0"/>
              <a:t>   Role-Based Access Control (RBAC) – Users have different permissions.</a:t>
            </a:r>
          </a:p>
          <a:p>
            <a:pPr>
              <a:buFont typeface="Wingdings" panose="05000000000000000000" pitchFamily="2" charset="2"/>
              <a:buChar char="ü"/>
            </a:pPr>
            <a:r>
              <a:rPr lang="en-US" sz="2400" dirty="0"/>
              <a:t>	Each User has different functionality.</a:t>
            </a:r>
          </a:p>
          <a:p>
            <a:pPr>
              <a:buFont typeface="Wingdings" panose="05000000000000000000" pitchFamily="2" charset="2"/>
              <a:buChar char="ü"/>
            </a:pPr>
            <a:r>
              <a:rPr lang="en-US" sz="2400" dirty="0"/>
              <a:t>	It uses Inheritance Process.</a:t>
            </a:r>
          </a:p>
          <a:p>
            <a:pPr>
              <a:buFont typeface="Wingdings" panose="05000000000000000000" pitchFamily="2" charset="2"/>
              <a:buChar char="ü"/>
            </a:pPr>
            <a:r>
              <a:rPr lang="en-US" sz="2400" dirty="0"/>
              <a:t>	User can access different functionality depending on their role on the 	hierarchy.	</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272470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911352" y="497517"/>
            <a:ext cx="8477753" cy="365125"/>
          </a:xfrm>
        </p:spPr>
        <p:txBody>
          <a:bodyPr>
            <a:noAutofit/>
          </a:bodyPr>
          <a:lstStyle/>
          <a:p>
            <a:r>
              <a:rPr lang="en-ZA" dirty="0">
                <a:latin typeface="Times New Roman" panose="02020603050405020304" pitchFamily="18" charset="0"/>
                <a:cs typeface="Times New Roman" panose="02020603050405020304" pitchFamily="18" charset="0"/>
              </a:rPr>
              <a:t>QUESTION BANK MANAGEMENT</a:t>
            </a:r>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911352" y="1212559"/>
            <a:ext cx="10210800" cy="4834557"/>
          </a:xfrm>
        </p:spPr>
        <p:txBody>
          <a:bodyPr>
            <a:noAutofit/>
          </a:bodyPr>
          <a:lstStyle/>
          <a:p>
            <a:pPr marL="0" marR="0" algn="just">
              <a:lnSpc>
                <a:spcPct val="115000"/>
              </a:lnSpc>
              <a:spcBef>
                <a:spcPts val="0"/>
              </a:spcBef>
              <a:spcAft>
                <a:spcPts val="800"/>
              </a:spcAft>
            </a:pPr>
            <a:r>
              <a:rPr lang="en-PH" sz="1800" b="1" dirty="0">
                <a:effectLst/>
                <a:latin typeface="Times New Roman" panose="02020603050405020304" pitchFamily="18" charset="0"/>
                <a:ea typeface="Calibri" panose="020F0502020204030204" pitchFamily="34" charset="0"/>
                <a:cs typeface="Cordia New" panose="020B0304020202020204" pitchFamily="34" charset="-34"/>
              </a:rPr>
              <a:t> </a:t>
            </a:r>
            <a:endParaRPr lang="en-PH" sz="1800" dirty="0">
              <a:effectLst/>
              <a:latin typeface="Calibri" panose="020F0502020204030204" pitchFamily="34" charset="0"/>
              <a:ea typeface="Calibri" panose="020F0502020204030204" pitchFamily="34" charset="0"/>
              <a:cs typeface="Cordia New" panose="020B0304020202020204" pitchFamily="34" charset="-34"/>
            </a:endParaRPr>
          </a:p>
          <a:p>
            <a:r>
              <a:rPr lang="en-US" dirty="0">
                <a:latin typeface="Times New Roman" panose="02020603050405020304" pitchFamily="18" charset="0"/>
                <a:cs typeface="Times New Roman" panose="02020603050405020304" pitchFamily="18" charset="0"/>
              </a:rPr>
              <a:t>   Faculty can add, modify, remove but changes require approval from Program Chair/Dean.</a:t>
            </a:r>
          </a:p>
          <a:p>
            <a:pPr marL="342900" indent="-34290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All faculty members has the ability to add, modify, and remove question.</a:t>
            </a:r>
          </a:p>
          <a:p>
            <a:pPr marL="342900" indent="-34290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Any Changes from faculty in the question bank needed an approval from Program Chair 	and higher.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Categorization of questions.</a:t>
            </a:r>
          </a:p>
          <a:p>
            <a:pPr marL="342900" indent="-34290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In Category, there’s Subject, Difficulty, and Coverage.</a:t>
            </a:r>
          </a:p>
          <a:p>
            <a:pPr marL="342900" indent="-34290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Faculty can select category on where they want to store the questions.</a:t>
            </a:r>
          </a:p>
          <a:p>
            <a:r>
              <a:rPr lang="en-US" dirty="0">
                <a:latin typeface="Times New Roman" panose="02020603050405020304" pitchFamily="18" charset="0"/>
                <a:cs typeface="Times New Roman" panose="02020603050405020304" pitchFamily="18" charset="0"/>
              </a:rPr>
              <a:t>		</a:t>
            </a:r>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1242009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919773" y="246253"/>
            <a:ext cx="8297380" cy="588149"/>
          </a:xfrm>
        </p:spPr>
        <p:txBody>
          <a:bodyPr>
            <a:normAutofit/>
          </a:bodyPr>
          <a:lstStyle/>
          <a:p>
            <a:pPr algn="ctr"/>
            <a:r>
              <a:rPr lang="en-US" dirty="0"/>
              <a:t>Deployment strategy</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19</a:t>
            </a:fld>
            <a:endParaRPr lang="en-US" dirty="0"/>
          </a:p>
        </p:txBody>
      </p:sp>
      <p:pic>
        <p:nvPicPr>
          <p:cNvPr id="5" name="Picture 4" descr="A diagram of a software development process&#10;&#10;Description automatically generated">
            <a:extLst>
              <a:ext uri="{FF2B5EF4-FFF2-40B4-BE49-F238E27FC236}">
                <a16:creationId xmlns:a16="http://schemas.microsoft.com/office/drawing/2014/main" id="{B07A57CD-66E3-333E-36B0-5D933F87D805}"/>
              </a:ext>
            </a:extLst>
          </p:cNvPr>
          <p:cNvPicPr>
            <a:picLocks noChangeAspect="1"/>
          </p:cNvPicPr>
          <p:nvPr/>
        </p:nvPicPr>
        <p:blipFill>
          <a:blip r:embed="rId2"/>
          <a:stretch>
            <a:fillRect/>
          </a:stretch>
        </p:blipFill>
        <p:spPr>
          <a:xfrm>
            <a:off x="1276708" y="974784"/>
            <a:ext cx="2792803" cy="5586297"/>
          </a:xfrm>
          <a:prstGeom prst="rect">
            <a:avLst/>
          </a:prstGeom>
        </p:spPr>
      </p:pic>
      <p:pic>
        <p:nvPicPr>
          <p:cNvPr id="8" name="Picture 7" descr="A diagram of a software development">
            <a:extLst>
              <a:ext uri="{FF2B5EF4-FFF2-40B4-BE49-F238E27FC236}">
                <a16:creationId xmlns:a16="http://schemas.microsoft.com/office/drawing/2014/main" id="{4FF1F83D-25A9-2446-F54F-DF643FFCEAC6}"/>
              </a:ext>
            </a:extLst>
          </p:cNvPr>
          <p:cNvPicPr>
            <a:picLocks noChangeAspect="1"/>
          </p:cNvPicPr>
          <p:nvPr/>
        </p:nvPicPr>
        <p:blipFill>
          <a:blip r:embed="rId3"/>
          <a:stretch>
            <a:fillRect/>
          </a:stretch>
        </p:blipFill>
        <p:spPr>
          <a:xfrm>
            <a:off x="4557623" y="834402"/>
            <a:ext cx="4659530" cy="5737664"/>
          </a:xfrm>
          <a:prstGeom prst="rect">
            <a:avLst/>
          </a:prstGeom>
        </p:spPr>
      </p:pic>
    </p:spTree>
    <p:extLst>
      <p:ext uri="{BB962C8B-B14F-4D97-AF65-F5344CB8AC3E}">
        <p14:creationId xmlns:p14="http://schemas.microsoft.com/office/powerpoint/2010/main" val="2808367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695173" y="1015846"/>
            <a:ext cx="6274969" cy="3621024"/>
          </a:xfrm>
        </p:spPr>
        <p:txBody>
          <a:bodyPr>
            <a:normAutofit/>
          </a:bodyPr>
          <a:lstStyle/>
          <a:p>
            <a:pPr algn="ctr"/>
            <a:r>
              <a:rPr lang="en-US" sz="2000" b="0" dirty="0">
                <a:latin typeface="Times New Roman" panose="02020603050405020304" pitchFamily="18" charset="0"/>
                <a:cs typeface="Times New Roman" panose="02020603050405020304" pitchFamily="18" charset="0"/>
              </a:rPr>
              <a:t>Students currently face challenges in accessing personalized, effective assessment tools that help them identify and improve their weaknesses. Our Comprehensive Assessment &amp; Preparation System aims to fill this gap by offering tailored assessments, adaptive learning tools, and detailed performance analytics in a user-friendly, secure web-based platform.</a:t>
            </a:r>
            <a:br>
              <a:rPr lang="en-US" sz="2000" b="0" dirty="0">
                <a:latin typeface="Times New Roman" panose="02020603050405020304" pitchFamily="18" charset="0"/>
                <a:cs typeface="Times New Roman" panose="02020603050405020304" pitchFamily="18" charset="0"/>
              </a:rPr>
            </a:br>
            <a:endParaRPr lang="en-US" sz="2000" b="0" dirty="0">
              <a:latin typeface="Times New Roman" panose="02020603050405020304" pitchFamily="18" charset="0"/>
              <a:cs typeface="Times New Roman" panose="02020603050405020304" pitchFamily="18" charset="0"/>
            </a:endParaRPr>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28956"/>
            <a:ext cx="4581525" cy="6602413"/>
          </a:xfrm>
        </p:spPr>
      </p:pic>
    </p:spTree>
    <p:extLst>
      <p:ext uri="{BB962C8B-B14F-4D97-AF65-F5344CB8AC3E}">
        <p14:creationId xmlns:p14="http://schemas.microsoft.com/office/powerpoint/2010/main" val="3786907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919773" y="246253"/>
            <a:ext cx="8297380" cy="588149"/>
          </a:xfrm>
        </p:spPr>
        <p:txBody>
          <a:bodyPr>
            <a:normAutofit/>
          </a:bodyPr>
          <a:lstStyle/>
          <a:p>
            <a:pPr algn="ctr"/>
            <a:r>
              <a:rPr lang="en-US" dirty="0"/>
              <a:t>Deployment strategy</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20</a:t>
            </a:fld>
            <a:endParaRPr lang="en-US" dirty="0"/>
          </a:p>
        </p:txBody>
      </p:sp>
      <p:pic>
        <p:nvPicPr>
          <p:cNvPr id="6" name="Picture 5" descr="A diagram of a user traffic system">
            <a:extLst>
              <a:ext uri="{FF2B5EF4-FFF2-40B4-BE49-F238E27FC236}">
                <a16:creationId xmlns:a16="http://schemas.microsoft.com/office/drawing/2014/main" id="{1D086F74-03E4-56D5-880C-EE60E44B618E}"/>
              </a:ext>
            </a:extLst>
          </p:cNvPr>
          <p:cNvPicPr>
            <a:picLocks noChangeAspect="1"/>
          </p:cNvPicPr>
          <p:nvPr/>
        </p:nvPicPr>
        <p:blipFill>
          <a:blip r:embed="rId2"/>
          <a:stretch>
            <a:fillRect/>
          </a:stretch>
        </p:blipFill>
        <p:spPr>
          <a:xfrm>
            <a:off x="1744238" y="742136"/>
            <a:ext cx="6648450" cy="6020614"/>
          </a:xfrm>
          <a:prstGeom prst="rect">
            <a:avLst/>
          </a:prstGeom>
        </p:spPr>
      </p:pic>
    </p:spTree>
    <p:extLst>
      <p:ext uri="{BB962C8B-B14F-4D97-AF65-F5344CB8AC3E}">
        <p14:creationId xmlns:p14="http://schemas.microsoft.com/office/powerpoint/2010/main" val="4089325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1349663"/>
          </a:xfrm>
        </p:spPr>
        <p:txBody>
          <a:bodyPr>
            <a:normAutofit/>
          </a:bodyPr>
          <a:lstStyle/>
          <a:p>
            <a:r>
              <a:rPr lang="en-US" sz="5400"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2294626"/>
            <a:ext cx="5794248" cy="4058358"/>
          </a:xfrm>
        </p:spPr>
        <p:txBody>
          <a:bodyPr/>
          <a:lstStyle/>
          <a:p>
            <a:r>
              <a:rPr lang="en-US" sz="2800" b="1" dirty="0">
                <a:latin typeface="Times New Roman" panose="02020603050405020304" pitchFamily="18" charset="0"/>
                <a:cs typeface="Times New Roman" panose="02020603050405020304" pitchFamily="18" charset="0"/>
              </a:rPr>
              <a:t>Team CAPS</a:t>
            </a:r>
          </a:p>
          <a:p>
            <a:r>
              <a:rPr lang="en-US" dirty="0" err="1"/>
              <a:t>Darj</a:t>
            </a:r>
            <a:endParaRPr lang="en-US" dirty="0"/>
          </a:p>
          <a:p>
            <a:r>
              <a:rPr lang="en-US" dirty="0"/>
              <a:t>Carlos</a:t>
            </a:r>
          </a:p>
          <a:p>
            <a:r>
              <a:rPr lang="en-US" dirty="0"/>
              <a:t>Tan</a:t>
            </a:r>
          </a:p>
          <a:p>
            <a:r>
              <a:rPr lang="en-US" dirty="0"/>
              <a:t>Kent</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5914845" y="483079"/>
            <a:ext cx="5864352" cy="1373785"/>
          </a:xfrm>
        </p:spPr>
        <p:txBody>
          <a:bodyPr/>
          <a:lstStyle/>
          <a:p>
            <a:r>
              <a:rPr lang="en-US" dirty="0"/>
              <a:t>Project Scope:</a:t>
            </a:r>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5020574" y="2247582"/>
            <a:ext cx="6758624" cy="2362835"/>
          </a:xfrm>
        </p:spPr>
        <p:txBody>
          <a:bodyPr>
            <a:normAutofit fontScale="92500" lnSpcReduction="20000"/>
          </a:bodyPr>
          <a:lstStyle/>
          <a:p>
            <a:pPr algn="just"/>
            <a:r>
              <a:rPr lang="en-US" b="1" dirty="0"/>
              <a:t>The CAP System is limited to JRMSU students in different campuses who are willing to partake and improve their knowledge on specific engineering subject offered in our system. Furthermore, the actual(not for practice) questions that was stored in the databank may be used in examination and Qualifying Exams.</a:t>
            </a:r>
          </a:p>
          <a:p>
            <a:pPr algn="just"/>
            <a:endParaRPr lang="en-US" b="1" dirty="0"/>
          </a:p>
        </p:txBody>
      </p:sp>
    </p:spTree>
    <p:extLst>
      <p:ext uri="{BB962C8B-B14F-4D97-AF65-F5344CB8AC3E}">
        <p14:creationId xmlns:p14="http://schemas.microsoft.com/office/powerpoint/2010/main" val="3590816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Statement of the Problem:</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93063" y="1587500"/>
            <a:ext cx="9317737" cy="5024247"/>
          </a:xfrm>
        </p:spPr>
        <p:txBody>
          <a:bodyPr>
            <a:normAutofit/>
          </a:bodyPr>
          <a:lstStyle/>
          <a:p>
            <a:r>
              <a:rPr lang="en-US" dirty="0"/>
              <a:t>1. What is the Authentication (Log in phase problem) process?</a:t>
            </a:r>
          </a:p>
          <a:p>
            <a:r>
              <a:rPr lang="en-US" dirty="0"/>
              <a:t>2. How can the hierarchy of the faculty affect the Questions in terms of</a:t>
            </a:r>
          </a:p>
          <a:p>
            <a:pPr marL="0" indent="0">
              <a:buNone/>
            </a:pPr>
            <a:r>
              <a:rPr lang="en-US" dirty="0"/>
              <a:t>	a) Adding,</a:t>
            </a:r>
          </a:p>
          <a:p>
            <a:pPr marL="0" indent="0">
              <a:buNone/>
            </a:pPr>
            <a:r>
              <a:rPr lang="en-US" dirty="0"/>
              <a:t>	b.) Modifying,</a:t>
            </a:r>
          </a:p>
          <a:p>
            <a:pPr marL="0" indent="0">
              <a:buNone/>
            </a:pPr>
            <a:r>
              <a:rPr lang="en-US" dirty="0"/>
              <a:t>	c.) Removing Question</a:t>
            </a:r>
          </a:p>
          <a:p>
            <a:r>
              <a:rPr lang="en-US" dirty="0"/>
              <a:t>3. In what way we can Classify Questions (Subject, Difficulty level, and Coverage) ?</a:t>
            </a:r>
          </a:p>
          <a:p>
            <a:r>
              <a:rPr lang="en-US" dirty="0"/>
              <a:t>4. How can Approval Process Implemented?</a:t>
            </a:r>
          </a:p>
          <a:p>
            <a:r>
              <a:rPr lang="en-US" dirty="0"/>
              <a:t>5. How to implement Tagging (Too Easy and Too difficult Question)?</a:t>
            </a:r>
          </a:p>
          <a:p>
            <a:r>
              <a:rPr lang="en-US" dirty="0"/>
              <a:t>6. How can Student partake on the test problem and monitor their progress.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09900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4597880" y="718005"/>
            <a:ext cx="7217654" cy="3316893"/>
          </a:xfrm>
        </p:spPr>
        <p:txBody>
          <a:bodyPr/>
          <a:lstStyle/>
          <a:p>
            <a:r>
              <a:rPr lang="en-US" dirty="0"/>
              <a:t>the Functional &amp; Non-Functional </a:t>
            </a:r>
            <a:r>
              <a:rPr lang="en-US" dirty="0" err="1"/>
              <a:t>RequirementS</a:t>
            </a:r>
            <a:endParaRPr lang="en-ZA" dirty="0"/>
          </a:p>
        </p:txBody>
      </p:sp>
    </p:spTree>
    <p:extLst>
      <p:ext uri="{BB962C8B-B14F-4D97-AF65-F5344CB8AC3E}">
        <p14:creationId xmlns:p14="http://schemas.microsoft.com/office/powerpoint/2010/main" val="404339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764" y="448572"/>
            <a:ext cx="10405174" cy="631281"/>
          </a:xfrm>
        </p:spPr>
        <p:txBody>
          <a:bodyPr/>
          <a:lstStyle/>
          <a:p>
            <a:r>
              <a:rPr lang="en-ZA" dirty="0"/>
              <a:t>Functional:</a:t>
            </a:r>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064" y="1585118"/>
            <a:ext cx="5093668" cy="3687763"/>
          </a:xfrm>
        </p:spPr>
        <p:txBody>
          <a:bodyPr>
            <a:noAutofit/>
          </a:bodyPr>
          <a:lstStyle/>
          <a:p>
            <a:r>
              <a:rPr lang="en-US" sz="1600" b="1" dirty="0"/>
              <a:t>1. Registration &amp; Login:</a:t>
            </a:r>
          </a:p>
          <a:p>
            <a:r>
              <a:rPr lang="en-US" sz="1600" dirty="0"/>
              <a:t>Allow users to register, and log in</a:t>
            </a:r>
          </a:p>
          <a:p>
            <a:r>
              <a:rPr lang="en-US" sz="1600" b="1" dirty="0"/>
              <a:t>2. Authentication &amp; Authorization:</a:t>
            </a:r>
          </a:p>
          <a:p>
            <a:r>
              <a:rPr lang="en-US" sz="1600" dirty="0"/>
              <a:t>Implement secure user authentication and role-based access control (students, instructors, administrators).</a:t>
            </a:r>
          </a:p>
          <a:p>
            <a:r>
              <a:rPr lang="en-US" sz="1600" b="1" dirty="0"/>
              <a:t>3. Test Creation &amp; Administration:</a:t>
            </a:r>
          </a:p>
          <a:p>
            <a:r>
              <a:rPr lang="en-US" sz="1600" dirty="0"/>
              <a:t>Enable instructors to create, modify, remove, and publish assessments(For faculty, program chair and higher).</a:t>
            </a:r>
          </a:p>
          <a:p>
            <a:r>
              <a:rPr lang="en-US" sz="1600" b="1" dirty="0"/>
              <a:t>4. Question Bank:</a:t>
            </a:r>
          </a:p>
          <a:p>
            <a:r>
              <a:rPr lang="en-US" sz="1600" dirty="0"/>
              <a:t>Maintain a repository of random questions organized by subject, coverage, and difficulty.</a:t>
            </a:r>
          </a:p>
        </p:txBody>
      </p:sp>
      <p:sp>
        <p:nvSpPr>
          <p:cNvPr id="5" name="Content Placeholder 4">
            <a:extLst>
              <a:ext uri="{FF2B5EF4-FFF2-40B4-BE49-F238E27FC236}">
                <a16:creationId xmlns:a16="http://schemas.microsoft.com/office/drawing/2014/main" id="{8E5B1204-B9F7-0D66-EBAA-9265C1E35527}"/>
              </a:ext>
            </a:extLst>
          </p:cNvPr>
          <p:cNvSpPr>
            <a:spLocks noGrp="1"/>
          </p:cNvSpPr>
          <p:nvPr>
            <p:ph sz="quarter" idx="14"/>
          </p:nvPr>
        </p:nvSpPr>
        <p:spPr>
          <a:xfrm>
            <a:off x="6411344" y="1728219"/>
            <a:ext cx="4887594" cy="3687763"/>
          </a:xfrm>
        </p:spPr>
        <p:txBody>
          <a:bodyPr>
            <a:normAutofit/>
          </a:bodyPr>
          <a:lstStyle/>
          <a:p>
            <a:r>
              <a:rPr lang="en-US" b="1" dirty="0"/>
              <a:t>5. User and Content Management:</a:t>
            </a:r>
          </a:p>
          <a:p>
            <a:r>
              <a:rPr lang="en-US" dirty="0"/>
              <a:t>Enable administrators to manage users, monitor system usage, and moderate content.</a:t>
            </a:r>
          </a:p>
          <a:p>
            <a:r>
              <a:rPr lang="en-US" b="1" dirty="0"/>
              <a:t>6. Time Management (Optional):</a:t>
            </a:r>
          </a:p>
          <a:p>
            <a:r>
              <a:rPr lang="en-US" dirty="0"/>
              <a:t>Include features like timers, auto-save, and test resumption options.</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04147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ZA" dirty="0"/>
              <a:t>Non-Functional:</a:t>
            </a:r>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762" y="1585118"/>
            <a:ext cx="5202237" cy="3927161"/>
          </a:xfrm>
        </p:spPr>
        <p:txBody>
          <a:bodyPr>
            <a:normAutofit fontScale="25000" lnSpcReduction="20000"/>
          </a:bodyPr>
          <a:lstStyle/>
          <a:p>
            <a:r>
              <a:rPr lang="en-US" sz="6000" b="1" dirty="0"/>
              <a:t>1. User Load:</a:t>
            </a:r>
          </a:p>
          <a:p>
            <a:r>
              <a:rPr lang="en-US" sz="6000" dirty="0"/>
              <a:t>Design to support growth, with an initial target of 1000-5000 concurrent users and a roadmap for scaling beyond this range.</a:t>
            </a:r>
          </a:p>
          <a:p>
            <a:r>
              <a:rPr lang="en-US" sz="6000" b="1" dirty="0"/>
              <a:t>2. Modular Monolithic Design:</a:t>
            </a:r>
          </a:p>
          <a:p>
            <a:r>
              <a:rPr lang="en-US" sz="6000" dirty="0"/>
              <a:t>Use a modular monolithic architecture to allow independent scaling of components </a:t>
            </a:r>
          </a:p>
          <a:p>
            <a:r>
              <a:rPr lang="en-US" sz="6000" b="1" dirty="0"/>
              <a:t>3. Uptime:</a:t>
            </a:r>
          </a:p>
          <a:p>
            <a:r>
              <a:rPr lang="en-US" sz="6000" dirty="0"/>
              <a:t>Aim for 99.8% system availability.</a:t>
            </a:r>
          </a:p>
          <a:p>
            <a:r>
              <a:rPr lang="en-US" sz="6000" b="1" dirty="0"/>
              <a:t>4. Error Handling:</a:t>
            </a:r>
          </a:p>
          <a:p>
            <a:r>
              <a:rPr lang="en-US" sz="6000" dirty="0"/>
              <a:t>Implement robust error detection, logging, and recovery mechanisms to minimize downtime.</a:t>
            </a:r>
          </a:p>
          <a:p>
            <a:r>
              <a:rPr lang="en-US" sz="6000" b="1" dirty="0"/>
              <a:t>5. Backup &amp; Recovery:</a:t>
            </a:r>
          </a:p>
          <a:p>
            <a:r>
              <a:rPr lang="en-US" sz="6000" dirty="0"/>
              <a:t>Regularly backup data and ensure quick recovery in case of system failures.</a:t>
            </a:r>
          </a:p>
          <a:p>
            <a:pPr lvl="1"/>
            <a:endParaRPr lang="en-US" dirty="0"/>
          </a:p>
        </p:txBody>
      </p:sp>
      <p:sp>
        <p:nvSpPr>
          <p:cNvPr id="5" name="Content Placeholder 4">
            <a:extLst>
              <a:ext uri="{FF2B5EF4-FFF2-40B4-BE49-F238E27FC236}">
                <a16:creationId xmlns:a16="http://schemas.microsoft.com/office/drawing/2014/main" id="{8E5B1204-B9F7-0D66-EBAA-9265C1E35527}"/>
              </a:ext>
            </a:extLst>
          </p:cNvPr>
          <p:cNvSpPr>
            <a:spLocks noGrp="1"/>
          </p:cNvSpPr>
          <p:nvPr>
            <p:ph sz="quarter" idx="14"/>
          </p:nvPr>
        </p:nvSpPr>
        <p:spPr>
          <a:xfrm>
            <a:off x="6410644" y="1685925"/>
            <a:ext cx="4887594" cy="4075113"/>
          </a:xfrm>
        </p:spPr>
        <p:txBody>
          <a:bodyPr>
            <a:normAutofit lnSpcReduction="10000"/>
          </a:bodyPr>
          <a:lstStyle/>
          <a:p>
            <a:r>
              <a:rPr lang="en-US" b="1" dirty="0"/>
              <a:t>6. Data Protection:</a:t>
            </a:r>
          </a:p>
          <a:p>
            <a:r>
              <a:rPr lang="en-US" dirty="0"/>
              <a:t>Encrypt sensitive data both in transit and at rest.</a:t>
            </a:r>
          </a:p>
          <a:p>
            <a:r>
              <a:rPr lang="en-US" b="1" dirty="0"/>
              <a:t>7. User Interface:</a:t>
            </a:r>
          </a:p>
          <a:p>
            <a:r>
              <a:rPr lang="en-US" dirty="0"/>
              <a:t>Design a clean, intuitive interface that is accessible to users with varying levels of technical proficiency.</a:t>
            </a:r>
          </a:p>
          <a:p>
            <a:r>
              <a:rPr lang="en-US" b="1" dirty="0"/>
              <a:t>8. Accessibility:</a:t>
            </a:r>
          </a:p>
          <a:p>
            <a:r>
              <a:rPr lang="en-US" dirty="0"/>
              <a:t>Comply with accessibility standards to ensure the system is usable by all students.</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28835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473590"/>
            <a:ext cx="8477753" cy="1249680"/>
          </a:xfrm>
        </p:spPr>
        <p:txBody>
          <a:bodyPr>
            <a:normAutofit/>
          </a:bodyPr>
          <a:lstStyle/>
          <a:p>
            <a:r>
              <a:rPr lang="en-US" dirty="0">
                <a:latin typeface="Times New Roman" panose="02020603050405020304" pitchFamily="18" charset="0"/>
                <a:cs typeface="Times New Roman" panose="02020603050405020304" pitchFamily="18" charset="0"/>
              </a:rPr>
              <a:t>Oversee and manage the project backlog (tasks must be structured and prioritized).</a:t>
            </a:r>
            <a:endParaRPr lang="en-ZA"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899160" y="2139637"/>
            <a:ext cx="10210800" cy="3537263"/>
          </a:xfrm>
        </p:spPr>
        <p:txBody>
          <a:bodyPr>
            <a:noAutofit/>
          </a:bodyPr>
          <a:lstStyle/>
          <a:p>
            <a:r>
              <a:rPr lang="en-US" b="1" dirty="0">
                <a:latin typeface="Times New Roman" panose="02020603050405020304" pitchFamily="18" charset="0"/>
                <a:cs typeface="Times New Roman" panose="02020603050405020304" pitchFamily="18" charset="0"/>
              </a:rPr>
              <a:t>Structured Backlog Organization: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Epics &amp; User Stories:</a:t>
            </a:r>
          </a:p>
          <a:p>
            <a:r>
              <a:rPr lang="en-US" dirty="0">
                <a:latin typeface="Times New Roman" panose="02020603050405020304" pitchFamily="18" charset="0"/>
                <a:cs typeface="Times New Roman" panose="02020603050405020304" pitchFamily="18" charset="0"/>
              </a:rPr>
              <a:t>Break down the project into high-level epics (major features or modules) and further decompose these into user stories and tasks.</a:t>
            </a:r>
          </a:p>
          <a:p>
            <a:r>
              <a:rPr lang="en-US" b="1" dirty="0">
                <a:latin typeface="Times New Roman" panose="02020603050405020304" pitchFamily="18" charset="0"/>
                <a:cs typeface="Times New Roman" panose="02020603050405020304" pitchFamily="18" charset="0"/>
              </a:rPr>
              <a:t>Task Definition:</a:t>
            </a:r>
          </a:p>
          <a:p>
            <a:r>
              <a:rPr lang="en-US" dirty="0">
                <a:latin typeface="Times New Roman" panose="02020603050405020304" pitchFamily="18" charset="0"/>
                <a:cs typeface="Times New Roman" panose="02020603050405020304" pitchFamily="18" charset="0"/>
              </a:rPr>
              <a:t>Each task will include a clear description, acceptance criteria, estimated effort, and relevant dependencies.</a:t>
            </a:r>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81394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473590"/>
            <a:ext cx="8477753" cy="1249680"/>
          </a:xfrm>
        </p:spPr>
        <p:txBody>
          <a:bodyPr>
            <a:normAutofit/>
          </a:bodyPr>
          <a:lstStyle/>
          <a:p>
            <a:r>
              <a:rPr lang="en-US" dirty="0">
                <a:latin typeface="Times New Roman" panose="02020603050405020304" pitchFamily="18" charset="0"/>
                <a:cs typeface="Times New Roman" panose="02020603050405020304" pitchFamily="18" charset="0"/>
              </a:rPr>
              <a:t>Oversee and manage the project backlog (tasks must be structured and prioritized).</a:t>
            </a:r>
            <a:endParaRPr lang="en-ZA"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899160" y="2087880"/>
            <a:ext cx="10210800" cy="4158742"/>
          </a:xfrm>
        </p:spPr>
        <p:txBody>
          <a:bodyPr>
            <a:noAutofit/>
          </a:bodyPr>
          <a:lstStyle/>
          <a:p>
            <a:r>
              <a:rPr lang="en-US" b="1" dirty="0">
                <a:latin typeface="Times New Roman" panose="02020603050405020304" pitchFamily="18" charset="0"/>
                <a:cs typeface="Times New Roman" panose="02020603050405020304" pitchFamily="18" charset="0"/>
              </a:rPr>
              <a:t>Prioritization: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Value vs. Effort Analysis:</a:t>
            </a:r>
          </a:p>
          <a:p>
            <a:r>
              <a:rPr lang="en-US" dirty="0">
                <a:latin typeface="Times New Roman" panose="02020603050405020304" pitchFamily="18" charset="0"/>
                <a:cs typeface="Times New Roman" panose="02020603050405020304" pitchFamily="18" charset="0"/>
              </a:rPr>
              <a:t>Assess tasks based on their value, effort and implementation complexity, ensuring a balanced workload.</a:t>
            </a:r>
          </a:p>
          <a:p>
            <a:r>
              <a:rPr lang="en-US" b="1" dirty="0">
                <a:latin typeface="Times New Roman" panose="02020603050405020304" pitchFamily="18" charset="0"/>
                <a:cs typeface="Times New Roman" panose="02020603050405020304" pitchFamily="18" charset="0"/>
              </a:rPr>
              <a:t>Stakeholder Input:</a:t>
            </a:r>
          </a:p>
          <a:p>
            <a:r>
              <a:rPr lang="en-US" dirty="0">
                <a:latin typeface="Times New Roman" panose="02020603050405020304" pitchFamily="18" charset="0"/>
                <a:cs typeface="Times New Roman" panose="02020603050405020304" pitchFamily="18" charset="0"/>
              </a:rPr>
              <a:t>Regularly engage with the sponsor and stakeholders to re-assess priorities and align with evolving project goals.</a:t>
            </a:r>
          </a:p>
          <a:p>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400747859"/>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C02FA78-7B40-45E2-B806-470B0FC280F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{5A84640F-D2D9-451A-BD78-2F803E97BCE1}tf16411248_win32</Template>
  <TotalTime>460</TotalTime>
  <Words>1240</Words>
  <Application>Microsoft Office PowerPoint</Application>
  <PresentationFormat>Widescreen</PresentationFormat>
  <Paragraphs>130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Avenir Next LT Pro Light</vt:lpstr>
      <vt:lpstr>Calibri</vt:lpstr>
      <vt:lpstr>Posterama</vt:lpstr>
      <vt:lpstr>Times New Roman</vt:lpstr>
      <vt:lpstr>Wingdings</vt:lpstr>
      <vt:lpstr>Custom</vt:lpstr>
      <vt:lpstr>Team Caps</vt:lpstr>
      <vt:lpstr>Students currently face challenges in accessing personalized, effective assessment tools that help them identify and improve their weaknesses. Our Comprehensive Assessment &amp; Preparation System aims to fill this gap by offering tailored assessments, adaptive learning tools, and detailed performance analytics in a user-friendly, secure web-based platform. </vt:lpstr>
      <vt:lpstr>Project Scope:</vt:lpstr>
      <vt:lpstr>Statement of the Problem:</vt:lpstr>
      <vt:lpstr>the Functional &amp; Non-Functional RequirementS</vt:lpstr>
      <vt:lpstr>Functional:</vt:lpstr>
      <vt:lpstr>Non-Functional:</vt:lpstr>
      <vt:lpstr>Oversee and manage the project backlog (tasks must be structured and prioritized).</vt:lpstr>
      <vt:lpstr>Oversee and manage the project backlog (tasks must be structured and prioritized).</vt:lpstr>
      <vt:lpstr>Oversee and manage the project backlog (tasks must be structured and prioritized).</vt:lpstr>
      <vt:lpstr>Regular Backlog Grooming:</vt:lpstr>
      <vt:lpstr>User stories</vt:lpstr>
      <vt:lpstr>User case</vt:lpstr>
      <vt:lpstr>Entity relationship diagram (erd)</vt:lpstr>
      <vt:lpstr>Entity relationship diagram (erd)</vt:lpstr>
      <vt:lpstr>CAP SYSTEM MVP</vt:lpstr>
      <vt:lpstr>USER AUTHENTICATION</vt:lpstr>
      <vt:lpstr>QUESTION BANK MANAGEMENT</vt:lpstr>
      <vt:lpstr>Deployment strategy</vt:lpstr>
      <vt:lpstr>Deployment strategy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Caps</dc:title>
  <dc:creator>Darjay</dc:creator>
  <cp:lastModifiedBy>Darjay</cp:lastModifiedBy>
  <cp:revision>5</cp:revision>
  <dcterms:created xsi:type="dcterms:W3CDTF">2025-02-17T05:17:39Z</dcterms:created>
  <dcterms:modified xsi:type="dcterms:W3CDTF">2025-03-17T09:33:44Z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